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2"/>
  </p:notesMasterIdLst>
  <p:sldIdLst>
    <p:sldId id="256" r:id="rId2"/>
    <p:sldId id="257" r:id="rId3"/>
    <p:sldId id="258" r:id="rId4"/>
    <p:sldId id="266" r:id="rId5"/>
    <p:sldId id="263" r:id="rId6"/>
    <p:sldId id="268" r:id="rId7"/>
    <p:sldId id="272" r:id="rId8"/>
    <p:sldId id="270" r:id="rId9"/>
    <p:sldId id="269" r:id="rId10"/>
    <p:sldId id="273" r:id="rId11"/>
    <p:sldId id="264" r:id="rId12"/>
    <p:sldId id="267" r:id="rId13"/>
    <p:sldId id="274" r:id="rId14"/>
    <p:sldId id="271" r:id="rId15"/>
    <p:sldId id="275" r:id="rId16"/>
    <p:sldId id="276" r:id="rId17"/>
    <p:sldId id="260" r:id="rId18"/>
    <p:sldId id="261" r:id="rId19"/>
    <p:sldId id="262" r:id="rId20"/>
    <p:sldId id="265" r:id="rId2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4043E-B8C1-4ADD-BD89-CD7BC76309C0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839DA-D609-4E04-B741-A25E4149ECA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853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Revueltas M, </a:t>
            </a:r>
            <a:r>
              <a:rPr lang="es-AR" dirty="0" err="1" smtClean="0"/>
              <a:t>Jimenez</a:t>
            </a:r>
            <a:r>
              <a:rPr lang="es-AR" dirty="0" smtClean="0"/>
              <a:t> </a:t>
            </a:r>
            <a:r>
              <a:rPr lang="es-AR" dirty="0" err="1" smtClean="0"/>
              <a:t>Chiquet</a:t>
            </a:r>
            <a:r>
              <a:rPr lang="es-AR" dirty="0" smtClean="0"/>
              <a:t> A, </a:t>
            </a:r>
            <a:r>
              <a:rPr lang="es-AR" dirty="0" err="1" smtClean="0"/>
              <a:t>Valdes</a:t>
            </a:r>
            <a:r>
              <a:rPr lang="es-AR" dirty="0" smtClean="0"/>
              <a:t> Y, et al. </a:t>
            </a:r>
            <a:r>
              <a:rPr lang="es-AR" dirty="0" err="1" smtClean="0"/>
              <a:t>Efficacy</a:t>
            </a:r>
            <a:r>
              <a:rPr lang="es-AR" dirty="0" smtClean="0"/>
              <a:t> and Safety of </a:t>
            </a:r>
            <a:r>
              <a:rPr lang="es-AR" dirty="0" err="1" smtClean="0"/>
              <a:t>Policosanol</a:t>
            </a:r>
            <a:r>
              <a:rPr lang="es-AR" dirty="0" smtClean="0"/>
              <a:t> (</a:t>
            </a:r>
            <a:r>
              <a:rPr lang="es-AR" dirty="0" err="1" smtClean="0"/>
              <a:t>Sugarcane</a:t>
            </a:r>
            <a:r>
              <a:rPr lang="es-AR" dirty="0" smtClean="0"/>
              <a:t> </a:t>
            </a:r>
            <a:r>
              <a:rPr lang="es-AR" dirty="0" err="1" smtClean="0"/>
              <a:t>Wax</a:t>
            </a:r>
            <a:r>
              <a:rPr lang="es-AR" dirty="0" smtClean="0"/>
              <a:t> </a:t>
            </a:r>
            <a:r>
              <a:rPr lang="es-AR" dirty="0" err="1" smtClean="0"/>
              <a:t>Alcohols</a:t>
            </a:r>
            <a:r>
              <a:rPr lang="es-AR" dirty="0" smtClean="0"/>
              <a:t>) 20 mg/Day in Cuban </a:t>
            </a:r>
            <a:r>
              <a:rPr lang="es-AR" dirty="0" err="1" smtClean="0"/>
              <a:t>Prehypertensive</a:t>
            </a:r>
            <a:r>
              <a:rPr lang="es-AR" dirty="0" smtClean="0"/>
              <a:t> </a:t>
            </a:r>
            <a:r>
              <a:rPr lang="es-AR" dirty="0" err="1" smtClean="0"/>
              <a:t>Patients</a:t>
            </a:r>
            <a:r>
              <a:rPr lang="es-AR" dirty="0" smtClean="0"/>
              <a:t>: A </a:t>
            </a:r>
            <a:r>
              <a:rPr lang="es-AR" dirty="0" err="1" smtClean="0"/>
              <a:t>Randomized</a:t>
            </a:r>
            <a:r>
              <a:rPr lang="es-AR" dirty="0" smtClean="0"/>
              <a:t>, </a:t>
            </a:r>
            <a:r>
              <a:rPr lang="es-AR" dirty="0" err="1" smtClean="0"/>
              <a:t>Double-Blind</a:t>
            </a:r>
            <a:r>
              <a:rPr lang="es-AR" dirty="0" smtClean="0"/>
              <a:t>, </a:t>
            </a:r>
            <a:r>
              <a:rPr lang="es-AR" dirty="0" err="1" smtClean="0"/>
              <a:t>Multicentre</a:t>
            </a:r>
            <a:r>
              <a:rPr lang="es-AR" dirty="0" smtClean="0"/>
              <a:t> </a:t>
            </a:r>
            <a:r>
              <a:rPr lang="es-AR" dirty="0" err="1" smtClean="0"/>
              <a:t>Study</a:t>
            </a:r>
            <a:r>
              <a:rPr lang="es-AR" dirty="0" smtClean="0"/>
              <a:t>. </a:t>
            </a:r>
            <a:r>
              <a:rPr lang="es-AR" i="1" dirty="0" smtClean="0"/>
              <a:t>J </a:t>
            </a:r>
            <a:r>
              <a:rPr lang="es-AR" i="1" dirty="0" err="1" smtClean="0"/>
              <a:t>Clin</a:t>
            </a:r>
            <a:r>
              <a:rPr lang="es-AR" i="1" dirty="0" smtClean="0"/>
              <a:t> </a:t>
            </a:r>
            <a:r>
              <a:rPr lang="es-AR" i="1" dirty="0" err="1" smtClean="0"/>
              <a:t>Hypertens</a:t>
            </a:r>
            <a:r>
              <a:rPr lang="es-AR" i="1" dirty="0" smtClean="0"/>
              <a:t> (Greenwich)</a:t>
            </a:r>
            <a:r>
              <a:rPr lang="es-AR" dirty="0" smtClean="0"/>
              <a:t>. 2025;27(4):e14948.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39DA-D609-4E04-B741-A25E4149ECA0}" type="slidenum">
              <a:rPr lang="es-AR" smtClean="0"/>
              <a:t>6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16553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Wang H, </a:t>
            </a:r>
            <a:r>
              <a:rPr lang="en-US" dirty="0" err="1" smtClean="0"/>
              <a:t>Heizhati</a:t>
            </a:r>
            <a:r>
              <a:rPr lang="en-US" dirty="0" smtClean="0"/>
              <a:t> M, Li N, et al. The use of statins are associated with an increased risk of new-onset diabetes in patients with hypertension and obstructive sleep </a:t>
            </a:r>
            <a:r>
              <a:rPr lang="en-US" dirty="0" err="1" smtClean="0"/>
              <a:t>apnoea</a:t>
            </a:r>
            <a:r>
              <a:rPr lang="en-US" dirty="0" smtClean="0"/>
              <a:t>, a longitudinal study. </a:t>
            </a:r>
            <a:r>
              <a:rPr lang="en-US" i="1" dirty="0" err="1" smtClean="0"/>
              <a:t>Diabetol</a:t>
            </a:r>
            <a:r>
              <a:rPr lang="en-US" i="1" dirty="0" smtClean="0"/>
              <a:t> </a:t>
            </a:r>
            <a:r>
              <a:rPr lang="en-US" i="1" dirty="0" err="1" smtClean="0"/>
              <a:t>Metab</a:t>
            </a:r>
            <a:r>
              <a:rPr lang="en-US" i="1" dirty="0" smtClean="0"/>
              <a:t> </a:t>
            </a:r>
            <a:r>
              <a:rPr lang="en-US" i="1" dirty="0" err="1" smtClean="0"/>
              <a:t>Syndr</a:t>
            </a:r>
            <a:r>
              <a:rPr lang="en-US" dirty="0" smtClean="0"/>
              <a:t>. 2025;17(1):121.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39DA-D609-4E04-B741-A25E4149ECA0}" type="slidenum">
              <a:rPr lang="es-AR" smtClean="0"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27709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err="1" smtClean="0"/>
              <a:t>Stern</a:t>
            </a:r>
            <a:r>
              <a:rPr lang="es-AR" dirty="0" smtClean="0"/>
              <a:t> C, </a:t>
            </a:r>
            <a:r>
              <a:rPr lang="es-AR" dirty="0" err="1" smtClean="0"/>
              <a:t>Rosskopf</a:t>
            </a:r>
            <a:r>
              <a:rPr lang="es-AR" dirty="0" smtClean="0"/>
              <a:t> AB, </a:t>
            </a:r>
            <a:r>
              <a:rPr lang="es-AR" dirty="0" err="1" smtClean="0"/>
              <a:t>Marth</a:t>
            </a:r>
            <a:r>
              <a:rPr lang="es-AR" dirty="0" smtClean="0"/>
              <a:t> AA, et al. </a:t>
            </a:r>
            <a:r>
              <a:rPr lang="es-AR" dirty="0" err="1" smtClean="0"/>
              <a:t>Accuracy</a:t>
            </a:r>
            <a:r>
              <a:rPr lang="es-AR" dirty="0" smtClean="0"/>
              <a:t> of Dual-</a:t>
            </a:r>
            <a:r>
              <a:rPr lang="es-AR" dirty="0" err="1" smtClean="0"/>
              <a:t>Energy</a:t>
            </a:r>
            <a:r>
              <a:rPr lang="es-AR" dirty="0" smtClean="0"/>
              <a:t> CT-</a:t>
            </a:r>
            <a:r>
              <a:rPr lang="es-AR" dirty="0" err="1" smtClean="0"/>
              <a:t>derived</a:t>
            </a:r>
            <a:r>
              <a:rPr lang="es-AR" dirty="0" smtClean="0"/>
              <a:t> </a:t>
            </a:r>
            <a:r>
              <a:rPr lang="es-AR" dirty="0" err="1" smtClean="0"/>
              <a:t>Fat</a:t>
            </a:r>
            <a:r>
              <a:rPr lang="es-AR" dirty="0" smtClean="0"/>
              <a:t> </a:t>
            </a:r>
            <a:r>
              <a:rPr lang="es-AR" dirty="0" err="1" smtClean="0"/>
              <a:t>Maps</a:t>
            </a:r>
            <a:r>
              <a:rPr lang="es-AR" dirty="0" smtClean="0"/>
              <a:t> and </a:t>
            </a:r>
            <a:r>
              <a:rPr lang="es-AR" dirty="0" err="1" smtClean="0"/>
              <a:t>Bone</a:t>
            </a:r>
            <a:r>
              <a:rPr lang="es-AR" dirty="0" smtClean="0"/>
              <a:t> </a:t>
            </a:r>
            <a:r>
              <a:rPr lang="es-AR" dirty="0" err="1" smtClean="0"/>
              <a:t>Marrow</a:t>
            </a:r>
            <a:r>
              <a:rPr lang="es-AR" dirty="0" smtClean="0"/>
              <a:t> Edema </a:t>
            </a:r>
            <a:r>
              <a:rPr lang="es-AR" dirty="0" err="1" smtClean="0"/>
              <a:t>Maps</a:t>
            </a:r>
            <a:r>
              <a:rPr lang="es-AR" dirty="0" smtClean="0"/>
              <a:t> in Pedal </a:t>
            </a:r>
            <a:r>
              <a:rPr lang="es-AR" dirty="0" err="1" smtClean="0"/>
              <a:t>Osteomyelitis</a:t>
            </a:r>
            <a:r>
              <a:rPr lang="es-AR" dirty="0" smtClean="0"/>
              <a:t> Diagnosis. </a:t>
            </a:r>
            <a:r>
              <a:rPr lang="es-AR" i="1" dirty="0" err="1" smtClean="0"/>
              <a:t>Radiology</a:t>
            </a:r>
            <a:r>
              <a:rPr lang="es-AR" dirty="0" smtClean="0"/>
              <a:t>. </a:t>
            </a:r>
            <a:r>
              <a:rPr lang="es-AR" smtClean="0"/>
              <a:t>2025;315(1):e232900. </a:t>
            </a:r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839DA-D609-4E04-B741-A25E4149ECA0}" type="slidenum">
              <a:rPr lang="es-AR" smtClean="0"/>
              <a:t>12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7981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FD17B45-817D-44E5-BD7B-7A7D419C6E08}" type="datetimeFigureOut">
              <a:rPr lang="es-AR" smtClean="0"/>
              <a:t>17/4/2025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64028A-E336-44AC-AA46-4DD79D0F8EB8}" type="slidenum">
              <a:rPr lang="es-AR" smtClean="0"/>
              <a:t>‹Nº›</a:t>
            </a:fld>
            <a:endParaRPr lang="es-AR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Elección y registro de datos en una investigación científica original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113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</a:t>
            </a:r>
            <a:r>
              <a:rPr lang="es-ES" dirty="0" smtClean="0"/>
              <a:t>estudio de cohorte </a:t>
            </a:r>
            <a:r>
              <a:rPr lang="es-ES" sz="2000" dirty="0" smtClean="0"/>
              <a:t>(parcial)</a:t>
            </a:r>
            <a:endParaRPr lang="es-AR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40801167"/>
              </p:ext>
            </p:extLst>
          </p:nvPr>
        </p:nvGraphicFramePr>
        <p:xfrm>
          <a:off x="539552" y="2564904"/>
          <a:ext cx="799288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576064"/>
                <a:gridCol w="720080"/>
                <a:gridCol w="720080"/>
                <a:gridCol w="504056"/>
                <a:gridCol w="720080"/>
                <a:gridCol w="1152128"/>
                <a:gridCol w="720080"/>
                <a:gridCol w="432048"/>
                <a:gridCol w="1080120"/>
                <a:gridCol w="720080"/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Uso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estatinas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Glu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ayunas &gt;126 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Glu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PTO &gt;200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HbA1c &gt;7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Glu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azar &gt;200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Uso hipoglucemiante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Diag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DBT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Uso antihipertensivo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Circunf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abd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74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 intervinientes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371328"/>
            <a:ext cx="8229600" cy="2569840"/>
          </a:xfrm>
        </p:spPr>
        <p:txBody>
          <a:bodyPr/>
          <a:lstStyle/>
          <a:p>
            <a:r>
              <a:rPr lang="es-ES" dirty="0" smtClean="0"/>
              <a:t>Según el diseño de la investigación</a:t>
            </a:r>
          </a:p>
          <a:p>
            <a:pPr lvl="1"/>
            <a:r>
              <a:rPr lang="es-ES" dirty="0" smtClean="0"/>
              <a:t>Estudios diagnósticos</a:t>
            </a:r>
          </a:p>
          <a:p>
            <a:pPr lvl="2"/>
            <a:r>
              <a:rPr lang="es-ES" dirty="0" smtClean="0"/>
              <a:t>Relacionadas a la detección de la enfermedad o la complicación con el nuevo método y con el método estándar. </a:t>
            </a:r>
          </a:p>
          <a:p>
            <a:pPr lvl="2"/>
            <a:r>
              <a:rPr lang="es-ES" dirty="0" smtClean="0"/>
              <a:t>Relacionadas a caracterizar la población/muestra a la que se aplica el nuevo método.</a:t>
            </a:r>
          </a:p>
        </p:txBody>
      </p:sp>
    </p:spTree>
    <p:extLst>
      <p:ext uri="{BB962C8B-B14F-4D97-AF65-F5344CB8AC3E}">
        <p14:creationId xmlns:p14="http://schemas.microsoft.com/office/powerpoint/2010/main" val="190040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estudio diagnóstico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63216"/>
            <a:ext cx="8229600" cy="473008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Objetivo: Comparar la precisión diagnóstica de adicionar mapas de grasa (MG) a los de edema (ME) de médula ósea por TCED con la RM para diagnóstico de osteomielitis del pie.</a:t>
            </a:r>
          </a:p>
          <a:p>
            <a:pPr lvl="1"/>
            <a:r>
              <a:rPr lang="es-ES" dirty="0" smtClean="0"/>
              <a:t> Variables teóricas: Diagnóstico de osteomielitis por MG+ME (tomografía computada de emisión dual -TCED), diagnóstico de osteomielitis por </a:t>
            </a:r>
            <a:r>
              <a:rPr lang="es-ES" dirty="0" smtClean="0"/>
              <a:t>RM, diagnóstico clínico y bacteriológico de osteomielitis (estándar de referencia).</a:t>
            </a:r>
            <a:endParaRPr lang="es-ES" dirty="0" smtClean="0"/>
          </a:p>
          <a:p>
            <a:pPr lvl="1"/>
            <a:r>
              <a:rPr lang="es-ES" dirty="0" smtClean="0"/>
              <a:t>Variables empíricas: signos en grasa de médula ósea (TCED), signos de edema en médula ósea (TCED),  signos de osteomielitis en </a:t>
            </a:r>
            <a:r>
              <a:rPr lang="es-ES" dirty="0" smtClean="0"/>
              <a:t>RM, clínica y bacteriología de osteomielitis.</a:t>
            </a:r>
            <a:endParaRPr lang="es-ES" dirty="0" smtClean="0"/>
          </a:p>
          <a:p>
            <a:pPr lvl="1"/>
            <a:r>
              <a:rPr lang="es-ES" dirty="0" smtClean="0"/>
              <a:t>Otras variables de la población/muestra: edad, sexo, diabetes, etc.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678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</a:t>
            </a:r>
            <a:r>
              <a:rPr lang="es-ES" dirty="0" smtClean="0"/>
              <a:t>estudio diagnóstico </a:t>
            </a:r>
            <a:r>
              <a:rPr lang="es-ES" sz="2000" dirty="0" smtClean="0"/>
              <a:t>(parcial)</a:t>
            </a:r>
            <a:endParaRPr lang="es-AR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68057312"/>
              </p:ext>
            </p:extLst>
          </p:nvPr>
        </p:nvGraphicFramePr>
        <p:xfrm>
          <a:off x="1115616" y="2492896"/>
          <a:ext cx="705678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0070"/>
                <a:gridCol w="1098122"/>
                <a:gridCol w="1357908"/>
                <a:gridCol w="658316"/>
                <a:gridCol w="1656184"/>
                <a:gridCol w="504056"/>
                <a:gridCol w="504056"/>
                <a:gridCol w="648072"/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Signos grasa TCED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Signos edema TCED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Signos RM</a:t>
                      </a: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Signos clínicos +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bacterio</a:t>
                      </a:r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Edad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Sexo 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Diabetes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58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 intervinientes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659360"/>
            <a:ext cx="8229600" cy="1849760"/>
          </a:xfrm>
        </p:spPr>
        <p:txBody>
          <a:bodyPr/>
          <a:lstStyle/>
          <a:p>
            <a:r>
              <a:rPr lang="es-ES" dirty="0" smtClean="0"/>
              <a:t>Según el diseño de la investigación</a:t>
            </a:r>
          </a:p>
          <a:p>
            <a:pPr lvl="1"/>
            <a:r>
              <a:rPr lang="es-ES" dirty="0" smtClean="0"/>
              <a:t>Otros estudios descriptivos</a:t>
            </a:r>
          </a:p>
          <a:p>
            <a:pPr lvl="2"/>
            <a:r>
              <a:rPr lang="es-ES" dirty="0" smtClean="0"/>
              <a:t>Relacionadas a caracterizar aspectos de una población/muestra.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36795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Ejemplo: Estudio descriptivo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515344"/>
            <a:ext cx="8229600" cy="2065784"/>
          </a:xfrm>
        </p:spPr>
        <p:txBody>
          <a:bodyPr/>
          <a:lstStyle/>
          <a:p>
            <a:r>
              <a:rPr lang="es-ES" dirty="0"/>
              <a:t>Objetivo:  Describir los cambios del peso corporal y el balance hídrico calculado en el postoperatorio.</a:t>
            </a:r>
          </a:p>
          <a:p>
            <a:pPr lvl="1"/>
            <a:r>
              <a:rPr lang="es-ES" dirty="0"/>
              <a:t>Variables teóricas: peso y balance hídrico calculado</a:t>
            </a:r>
          </a:p>
          <a:p>
            <a:pPr lvl="1"/>
            <a:r>
              <a:rPr lang="es-ES" dirty="0"/>
              <a:t>Variables empíricas: peso, balance, fiebre, humidificación v. aérea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14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Ejemplo: Estudio </a:t>
            </a:r>
            <a:r>
              <a:rPr lang="es-ES" dirty="0" smtClean="0"/>
              <a:t>descriptivo </a:t>
            </a:r>
            <a:r>
              <a:rPr lang="es-ES" sz="2000" dirty="0"/>
              <a:t>(parcial)</a:t>
            </a:r>
            <a:endParaRPr lang="es-AR" sz="20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70323166"/>
              </p:ext>
            </p:extLst>
          </p:nvPr>
        </p:nvGraphicFramePr>
        <p:xfrm>
          <a:off x="683568" y="2348880"/>
          <a:ext cx="792088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648072"/>
                <a:gridCol w="792088"/>
                <a:gridCol w="936104"/>
                <a:gridCol w="1224136"/>
                <a:gridCol w="648072"/>
                <a:gridCol w="864096"/>
                <a:gridCol w="936104"/>
                <a:gridCol w="1224136"/>
              </a:tblGrid>
              <a:tr h="37084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Balance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Fiebre (h)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Humidif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activa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Peso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Balance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Fiebre (h)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Humidif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 activa </a:t>
                      </a:r>
                      <a:r>
                        <a:rPr lang="es-A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día 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56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Otras variables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Es conveniente establecer el resto de las variables necesarias para describir (publicar) y analizar la investigación</a:t>
            </a:r>
          </a:p>
          <a:p>
            <a:pPr lvl="1"/>
            <a:r>
              <a:rPr lang="es-ES" dirty="0" smtClean="0"/>
              <a:t>Características de la población/muestra</a:t>
            </a:r>
            <a:br>
              <a:rPr lang="es-ES" dirty="0" smtClean="0"/>
            </a:br>
            <a:r>
              <a:rPr lang="es-ES" dirty="0" smtClean="0"/>
              <a:t>Ej.  Edad, sexo, factores de riesgo, comorbilidades, tratamientos, complicaciones, etc.</a:t>
            </a:r>
          </a:p>
          <a:p>
            <a:pPr lvl="1"/>
            <a:r>
              <a:rPr lang="es-ES" dirty="0" smtClean="0"/>
              <a:t>Características de la intervención (diagnóstica, terapéutica, preventiva, etc</a:t>
            </a:r>
            <a:r>
              <a:rPr lang="es-ES" dirty="0" smtClean="0"/>
              <a:t>.)(cuando no es siempre la misma)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Ej.  </a:t>
            </a:r>
            <a:r>
              <a:rPr lang="es-ES" dirty="0" smtClean="0"/>
              <a:t>Diferentes métodos diagnósticos, diferentes dosis de drogas, diferentes técnicas quirúrgicas, etc.</a:t>
            </a:r>
            <a:endParaRPr lang="es-ES" dirty="0" smtClean="0"/>
          </a:p>
          <a:p>
            <a:pPr lvl="1"/>
            <a:r>
              <a:rPr lang="es-ES" dirty="0" smtClean="0"/>
              <a:t>Cuando se duda si una variable es relevante o no, se la debe incluir en el relevamiento.</a:t>
            </a:r>
            <a:endParaRPr lang="es-ES" dirty="0"/>
          </a:p>
          <a:p>
            <a:pPr lvl="1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8982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Medición de las variables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Escalas en las que pueden medirse las variables:</a:t>
            </a:r>
          </a:p>
          <a:p>
            <a:pPr lvl="1"/>
            <a:r>
              <a:rPr lang="es-ES" dirty="0" smtClean="0"/>
              <a:t>Nominal:  solo asigna un nombre. Ej. sexo: masculino y femenino</a:t>
            </a:r>
          </a:p>
          <a:p>
            <a:pPr lvl="1"/>
            <a:r>
              <a:rPr lang="es-ES" dirty="0" smtClean="0"/>
              <a:t>Ordinal:  se puede establecer un orden, sin distancia precisa. Ej. altura: alto, mediano y bajo. </a:t>
            </a:r>
          </a:p>
          <a:p>
            <a:pPr lvl="1"/>
            <a:r>
              <a:rPr lang="es-ES" dirty="0" smtClean="0"/>
              <a:t>De intervalo: se puede establecer un orden con intervalos precisos. Ej. presión arterial en mmHg</a:t>
            </a:r>
          </a:p>
          <a:p>
            <a:pPr lvl="1"/>
            <a:r>
              <a:rPr lang="es-ES" dirty="0" smtClean="0"/>
              <a:t>De proporción o racional: además de lo anterior, tiene valor cero que representa la ausencia de la propiedad. Ej.  temperatura ambiente en </a:t>
            </a:r>
            <a:r>
              <a:rPr lang="es-ES" dirty="0" err="1" smtClean="0"/>
              <a:t>ºC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pPr lvl="1"/>
            <a:r>
              <a:rPr lang="es-ES" dirty="0" smtClean="0"/>
              <a:t>Es conveniente medir la variable en su máximo nivel (no degradarla), en el análisis se la puede bajar de nivel. Ej. altura medida en cm versus «alto», «mediano» y «bajo».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3123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Registro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587352"/>
            <a:ext cx="8229600" cy="2137792"/>
          </a:xfrm>
        </p:spPr>
        <p:txBody>
          <a:bodyPr/>
          <a:lstStyle/>
          <a:p>
            <a:r>
              <a:rPr lang="es-ES" dirty="0" smtClean="0"/>
              <a:t>Registro de datos</a:t>
            </a:r>
          </a:p>
          <a:p>
            <a:pPr lvl="1"/>
            <a:r>
              <a:rPr lang="es-ES" dirty="0" smtClean="0"/>
              <a:t>Hoja de cálculo digital (ej. Excel</a:t>
            </a:r>
            <a:r>
              <a:rPr lang="es-ES" sz="2400" baseline="30000" dirty="0"/>
              <a:t> ®</a:t>
            </a:r>
            <a:r>
              <a:rPr lang="es-ES" dirty="0" smtClean="0"/>
              <a:t>, Google </a:t>
            </a:r>
            <a:r>
              <a:rPr lang="es-ES" sz="2000" baseline="30000" dirty="0" smtClean="0"/>
              <a:t>® </a:t>
            </a:r>
            <a:r>
              <a:rPr lang="es-ES" dirty="0" smtClean="0"/>
              <a:t>)</a:t>
            </a:r>
          </a:p>
          <a:p>
            <a:pPr lvl="2"/>
            <a:r>
              <a:rPr lang="es-ES" dirty="0" smtClean="0"/>
              <a:t>Columnas: variables empíricas, filas: unidades de análisis (ej. pacientes)</a:t>
            </a:r>
          </a:p>
          <a:p>
            <a:pPr lvl="1"/>
            <a:r>
              <a:rPr lang="es-ES" dirty="0" smtClean="0"/>
              <a:t>Otros programas de procesamiento de datos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7192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55576" y="2227312"/>
            <a:ext cx="7499176" cy="2569840"/>
          </a:xfrm>
        </p:spPr>
        <p:txBody>
          <a:bodyPr/>
          <a:lstStyle/>
          <a:p>
            <a:r>
              <a:rPr lang="es-ES" dirty="0" smtClean="0"/>
              <a:t>Los datos a relevar dependen de:</a:t>
            </a:r>
          </a:p>
          <a:p>
            <a:pPr lvl="1"/>
            <a:r>
              <a:rPr lang="es-ES" dirty="0" smtClean="0"/>
              <a:t>El problema científico que da origen a la investigación</a:t>
            </a:r>
          </a:p>
          <a:p>
            <a:pPr lvl="1"/>
            <a:r>
              <a:rPr lang="es-ES" dirty="0" smtClean="0"/>
              <a:t>Los intereses del investigador</a:t>
            </a:r>
          </a:p>
          <a:p>
            <a:pPr lvl="1"/>
            <a:r>
              <a:rPr lang="es-ES" dirty="0" smtClean="0"/>
              <a:t>Es importante tener </a:t>
            </a:r>
            <a:r>
              <a:rPr lang="es-ES" dirty="0"/>
              <a:t>en cuenta lo que se ha hecho en investigaciones previas </a:t>
            </a:r>
            <a:r>
              <a:rPr lang="es-ES" dirty="0" smtClean="0"/>
              <a:t>similares (para comparación, etc.)</a:t>
            </a:r>
          </a:p>
          <a:p>
            <a:pPr lvl="1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8533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Conclusiones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1537320" y="1795264"/>
            <a:ext cx="6635080" cy="3721968"/>
          </a:xfrm>
        </p:spPr>
        <p:txBody>
          <a:bodyPr/>
          <a:lstStyle/>
          <a:p>
            <a:r>
              <a:rPr lang="es-ES" dirty="0" smtClean="0"/>
              <a:t>Elección de variables</a:t>
            </a:r>
          </a:p>
          <a:p>
            <a:pPr lvl="1"/>
            <a:r>
              <a:rPr lang="es-ES" dirty="0" smtClean="0"/>
              <a:t>Traducción de variables teóricas del problema a variables empíricas</a:t>
            </a:r>
          </a:p>
          <a:p>
            <a:pPr lvl="1"/>
            <a:r>
              <a:rPr lang="es-ES" dirty="0" smtClean="0"/>
              <a:t>Variables relacionadas a la población/muestra</a:t>
            </a:r>
          </a:p>
          <a:p>
            <a:pPr lvl="1"/>
            <a:r>
              <a:rPr lang="es-ES" dirty="0" smtClean="0"/>
              <a:t>Variables relacionadas a materiales y métodos</a:t>
            </a:r>
          </a:p>
          <a:p>
            <a:pPr lvl="1"/>
            <a:r>
              <a:rPr lang="es-ES" dirty="0" smtClean="0"/>
              <a:t>Medir la variable en el nivel más alto posible</a:t>
            </a:r>
          </a:p>
          <a:p>
            <a:r>
              <a:rPr lang="es-ES" dirty="0" smtClean="0"/>
              <a:t>Registro de variables</a:t>
            </a:r>
          </a:p>
          <a:p>
            <a:pPr lvl="1"/>
            <a:r>
              <a:rPr lang="es-ES" dirty="0" smtClean="0"/>
              <a:t>Hoja digital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941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Para relevar los datos se deben identificar las variables intervinientes </a:t>
            </a:r>
            <a:r>
              <a:rPr lang="es-ES" sz="2200" dirty="0" smtClean="0"/>
              <a:t>(aquellas que tienen relación conocida con el problema científico según el estado del conocimiento al momento de la investigación)</a:t>
            </a:r>
            <a:r>
              <a:rPr lang="es-ES" dirty="0" smtClean="0"/>
              <a:t> </a:t>
            </a:r>
          </a:p>
          <a:p>
            <a:r>
              <a:rPr lang="es-ES" dirty="0" smtClean="0"/>
              <a:t>A estos fines es </a:t>
            </a:r>
            <a:r>
              <a:rPr lang="es-ES" dirty="0"/>
              <a:t>importante reconocer:</a:t>
            </a:r>
          </a:p>
          <a:p>
            <a:pPr lvl="1"/>
            <a:r>
              <a:rPr lang="es-ES" b="1" dirty="0"/>
              <a:t>Variables teóricas: </a:t>
            </a:r>
            <a:r>
              <a:rPr lang="es-ES" dirty="0"/>
              <a:t>las mencionadas en la hipótesis o el objetivo de la investigación</a:t>
            </a:r>
          </a:p>
          <a:p>
            <a:pPr lvl="1"/>
            <a:r>
              <a:rPr lang="es-ES" b="1" dirty="0"/>
              <a:t>Variables empíricas: </a:t>
            </a:r>
            <a:r>
              <a:rPr lang="es-ES" dirty="0"/>
              <a:t>las que se miden en la unidad de análisis (ej. paciente</a:t>
            </a:r>
            <a:r>
              <a:rPr lang="es-ES" dirty="0" smtClean="0"/>
              <a:t>). Pueden figurar en el objetivo de la investigación</a:t>
            </a:r>
            <a:endParaRPr lang="es-ES" dirty="0"/>
          </a:p>
          <a:p>
            <a:pPr lvl="1"/>
            <a:r>
              <a:rPr lang="es-ES" dirty="0"/>
              <a:t>El investigador debe traducir las variables teóricas en variables </a:t>
            </a:r>
            <a:r>
              <a:rPr lang="es-ES" dirty="0" smtClean="0"/>
              <a:t>empíricas, cuando las primeras son las mencionadas en la hipótesis o el objetivo.</a:t>
            </a:r>
            <a:br>
              <a:rPr lang="es-ES" dirty="0" smtClean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7105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Hipótesis: La vasoplejía se asocia a disminución de la función ventricular.</a:t>
            </a:r>
          </a:p>
          <a:p>
            <a:pPr lvl="1"/>
            <a:r>
              <a:rPr lang="es-ES" dirty="0" smtClean="0"/>
              <a:t>Variable teórica: función ventricular</a:t>
            </a:r>
          </a:p>
          <a:p>
            <a:pPr lvl="1"/>
            <a:r>
              <a:rPr lang="es-ES" dirty="0" smtClean="0"/>
              <a:t>Variable empírica: volumen sistólico ventricular izquierdo</a:t>
            </a:r>
          </a:p>
          <a:p>
            <a:r>
              <a:rPr lang="es-ES" dirty="0" smtClean="0"/>
              <a:t>Objetivo:  Describir los cambios del peso corporal y el balance hídrico calculado en el postoperatorio.</a:t>
            </a:r>
          </a:p>
          <a:p>
            <a:pPr lvl="1"/>
            <a:r>
              <a:rPr lang="es-ES" dirty="0" smtClean="0"/>
              <a:t>Variables </a:t>
            </a:r>
            <a:r>
              <a:rPr lang="es-ES" dirty="0" smtClean="0"/>
              <a:t>teóricas: </a:t>
            </a:r>
            <a:r>
              <a:rPr lang="es-ES" dirty="0" smtClean="0"/>
              <a:t>peso y </a:t>
            </a:r>
            <a:r>
              <a:rPr lang="es-ES" dirty="0" smtClean="0"/>
              <a:t>balance hídrico calculado</a:t>
            </a:r>
          </a:p>
          <a:p>
            <a:pPr lvl="1"/>
            <a:r>
              <a:rPr lang="es-ES" dirty="0" smtClean="0"/>
              <a:t>Variables empíricas: peso, balance, fiebre, humidificación v. aérea</a:t>
            </a:r>
            <a:endParaRPr lang="es-ES" dirty="0" smtClean="0"/>
          </a:p>
          <a:p>
            <a:r>
              <a:rPr lang="es-ES" dirty="0" smtClean="0"/>
              <a:t>Objetivo: Describir la meningoencefalitis por virus varicela zoster (métodos diagnósticos, complicaciones, etc.).</a:t>
            </a:r>
          </a:p>
          <a:p>
            <a:pPr lvl="1"/>
            <a:r>
              <a:rPr lang="es-ES" dirty="0" smtClean="0"/>
              <a:t>Variables empíricas: los métodos diagnósticos, las complicaciones, etc.</a:t>
            </a:r>
            <a:endParaRPr lang="es-AR" dirty="0"/>
          </a:p>
        </p:txBody>
      </p:sp>
      <p:sp>
        <p:nvSpPr>
          <p:cNvPr id="4" name="3 Rectángulo"/>
          <p:cNvSpPr/>
          <p:nvPr/>
        </p:nvSpPr>
        <p:spPr>
          <a:xfrm>
            <a:off x="467544" y="1268760"/>
            <a:ext cx="8136904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Rectángulo"/>
          <p:cNvSpPr/>
          <p:nvPr/>
        </p:nvSpPr>
        <p:spPr>
          <a:xfrm>
            <a:off x="467544" y="2780928"/>
            <a:ext cx="8136904" cy="15921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"/>
          <p:cNvSpPr/>
          <p:nvPr/>
        </p:nvSpPr>
        <p:spPr>
          <a:xfrm>
            <a:off x="467544" y="4373100"/>
            <a:ext cx="8136904" cy="19362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303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 intervinientes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2083296"/>
            <a:ext cx="8229600" cy="2569840"/>
          </a:xfrm>
        </p:spPr>
        <p:txBody>
          <a:bodyPr/>
          <a:lstStyle/>
          <a:p>
            <a:r>
              <a:rPr lang="es-ES" dirty="0" smtClean="0"/>
              <a:t>Según el diseño de la investigación</a:t>
            </a:r>
          </a:p>
          <a:p>
            <a:pPr lvl="1"/>
            <a:r>
              <a:rPr lang="es-ES" dirty="0" smtClean="0"/>
              <a:t>Ensayo clínico</a:t>
            </a:r>
          </a:p>
          <a:p>
            <a:pPr lvl="2"/>
            <a:r>
              <a:rPr lang="es-ES" dirty="0" smtClean="0"/>
              <a:t>Relacionadas al reconocimiento de una enfermedad o complicación que se intenta prevenir (estudios de prevención)</a:t>
            </a:r>
          </a:p>
          <a:p>
            <a:pPr lvl="2"/>
            <a:r>
              <a:rPr lang="es-ES" dirty="0" smtClean="0"/>
              <a:t>Relacionadas a la mejoría de una enfermedad o complicación (estudios de tratamiento)</a:t>
            </a:r>
          </a:p>
        </p:txBody>
      </p:sp>
    </p:spTree>
    <p:extLst>
      <p:ext uri="{BB962C8B-B14F-4D97-AF65-F5344CB8AC3E}">
        <p14:creationId xmlns:p14="http://schemas.microsoft.com/office/powerpoint/2010/main" val="25964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ensayo clínico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011288"/>
            <a:ext cx="8229600" cy="3361928"/>
          </a:xfrm>
        </p:spPr>
        <p:txBody>
          <a:bodyPr/>
          <a:lstStyle/>
          <a:p>
            <a:r>
              <a:rPr lang="es-ES" dirty="0" smtClean="0"/>
              <a:t>Objetivo: informar los efectos del </a:t>
            </a:r>
            <a:r>
              <a:rPr lang="es-ES" dirty="0" err="1" smtClean="0"/>
              <a:t>policosanol</a:t>
            </a:r>
            <a:r>
              <a:rPr lang="es-ES" dirty="0" smtClean="0"/>
              <a:t> 20 mg/d sobre la presión arterial en pacientes cubanos con </a:t>
            </a:r>
            <a:r>
              <a:rPr lang="es-ES" dirty="0" err="1" smtClean="0"/>
              <a:t>prehipertensión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Variable teórica: presión arterial</a:t>
            </a:r>
          </a:p>
          <a:p>
            <a:pPr lvl="1"/>
            <a:r>
              <a:rPr lang="es-ES" dirty="0" smtClean="0"/>
              <a:t>Variables empíricas: presión sistólica y presión diastólica, antes de la intervención, a las 4, 8 y 12 semanas de tratamiento.</a:t>
            </a:r>
          </a:p>
          <a:p>
            <a:pPr lvl="1"/>
            <a:r>
              <a:rPr lang="es-ES" dirty="0" smtClean="0"/>
              <a:t>Otras variables (otros beneficios y seguridad):  efectos sobre los lípidos, efectos sobre indicadores de seguridad.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29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 ensayo </a:t>
            </a:r>
            <a:r>
              <a:rPr lang="es-ES" dirty="0" smtClean="0"/>
              <a:t>clínico </a:t>
            </a:r>
            <a:r>
              <a:rPr lang="es-ES" sz="2000" dirty="0" smtClean="0"/>
              <a:t>(parcial)</a:t>
            </a:r>
            <a:endParaRPr lang="es-AR" sz="20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96708588"/>
              </p:ext>
            </p:extLst>
          </p:nvPr>
        </p:nvGraphicFramePr>
        <p:xfrm>
          <a:off x="467544" y="2348880"/>
          <a:ext cx="8229598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360040"/>
                <a:gridCol w="372162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  <a:gridCol w="484094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es-A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 basal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 basal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LDL basal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HDL basal</a:t>
                      </a: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LDL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HDL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LDL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HDL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</a:t>
                      </a: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PAD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LDL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 HDL </a:t>
                      </a:r>
                      <a:r>
                        <a:rPr lang="es-AR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sem</a:t>
                      </a:r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12</a:t>
                      </a: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Paciente 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3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Variables intervinientes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2227312"/>
            <a:ext cx="8229600" cy="2569840"/>
          </a:xfrm>
        </p:spPr>
        <p:txBody>
          <a:bodyPr/>
          <a:lstStyle/>
          <a:p>
            <a:r>
              <a:rPr lang="es-ES" dirty="0" smtClean="0"/>
              <a:t>Según el diseño de la investigación</a:t>
            </a:r>
          </a:p>
          <a:p>
            <a:pPr lvl="1"/>
            <a:r>
              <a:rPr lang="es-ES" dirty="0" smtClean="0"/>
              <a:t>Cohorte y casos-controles</a:t>
            </a:r>
          </a:p>
          <a:p>
            <a:pPr lvl="2"/>
            <a:r>
              <a:rPr lang="es-ES" dirty="0" smtClean="0"/>
              <a:t>Relacionadas a caracterizar los factores de riesgo para la aparición de una enfermedad o complicación.</a:t>
            </a:r>
          </a:p>
          <a:p>
            <a:pPr lvl="2"/>
            <a:r>
              <a:rPr lang="es-ES" dirty="0" smtClean="0"/>
              <a:t>Relacionadas al reconocimiento de la enfermedad o complicación para la cual hay riesgo.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2083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 estudio de cohorte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07232"/>
            <a:ext cx="8229600" cy="4442048"/>
          </a:xfrm>
        </p:spPr>
        <p:txBody>
          <a:bodyPr/>
          <a:lstStyle/>
          <a:p>
            <a:r>
              <a:rPr lang="es-ES" dirty="0" smtClean="0"/>
              <a:t>Objetivo: estudiar la relación entre el uso de </a:t>
            </a:r>
            <a:r>
              <a:rPr lang="es-ES" dirty="0" err="1" smtClean="0"/>
              <a:t>estatinas</a:t>
            </a:r>
            <a:r>
              <a:rPr lang="es-ES" dirty="0" smtClean="0"/>
              <a:t> y la aparición de diabetes en pacientes con hipertensión y apnea obstructiva.</a:t>
            </a:r>
          </a:p>
          <a:p>
            <a:pPr lvl="1"/>
            <a:r>
              <a:rPr lang="es-ES" dirty="0" smtClean="0"/>
              <a:t>Variables teóricas: diabetes, uso de </a:t>
            </a:r>
            <a:r>
              <a:rPr lang="es-ES" dirty="0" err="1" smtClean="0"/>
              <a:t>estatinas</a:t>
            </a:r>
            <a:endParaRPr lang="es-ES" dirty="0" smtClean="0"/>
          </a:p>
          <a:p>
            <a:pPr lvl="1"/>
            <a:r>
              <a:rPr lang="es-ES" dirty="0" smtClean="0"/>
              <a:t>Variables empíricas: glucemia en ayunas, glucemia en prueba tolerancia a glucosa, HbA</a:t>
            </a:r>
            <a:r>
              <a:rPr lang="es-ES" dirty="0" smtClean="0">
                <a:latin typeface="+mj-lt"/>
              </a:rPr>
              <a:t>1</a:t>
            </a:r>
            <a:r>
              <a:rPr lang="es-ES" dirty="0" smtClean="0"/>
              <a:t>c, glucemia al azar, comienzo de hipoglucemiantes, diagnóstico clínico de diabetes. Frecuencia de uso de </a:t>
            </a:r>
            <a:r>
              <a:rPr lang="es-ES" dirty="0" err="1" smtClean="0"/>
              <a:t>estatinas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Otras variables (para ajuste): prediabetes al inicio,  edad, sexo, PA sistólica, duración de HTA, drogas antihipertensivas, circunferencia abdominal, lípidos, uricemia, etc.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1473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796</TotalTime>
  <Words>1229</Words>
  <Application>Microsoft Office PowerPoint</Application>
  <PresentationFormat>Presentación en pantalla (4:3)</PresentationFormat>
  <Paragraphs>157</Paragraphs>
  <Slides>20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Origen</vt:lpstr>
      <vt:lpstr>Elección y registro de datos en una investigación científica original</vt:lpstr>
      <vt:lpstr>Presentación de PowerPoint</vt:lpstr>
      <vt:lpstr>Presentación de PowerPoint</vt:lpstr>
      <vt:lpstr>Ejemplos</vt:lpstr>
      <vt:lpstr>Variables intervinientes</vt:lpstr>
      <vt:lpstr>Ejemplo ensayo clínico</vt:lpstr>
      <vt:lpstr>Ejemplo ensayo clínico (parcial)</vt:lpstr>
      <vt:lpstr>Variables intervinientes</vt:lpstr>
      <vt:lpstr>Ejemplo estudio de cohorte</vt:lpstr>
      <vt:lpstr>Ejemplo estudio de cohorte (parcial)</vt:lpstr>
      <vt:lpstr>Variables intervinientes</vt:lpstr>
      <vt:lpstr>Ejemplo estudio diagnóstico</vt:lpstr>
      <vt:lpstr>Ejemplo estudio diagnóstico (parcial)</vt:lpstr>
      <vt:lpstr>Variables intervinientes</vt:lpstr>
      <vt:lpstr>Ejemplo: Estudio descriptivo</vt:lpstr>
      <vt:lpstr>Ejemplo: Estudio descriptivo (parcial)</vt:lpstr>
      <vt:lpstr>Otras variables </vt:lpstr>
      <vt:lpstr>Medición de las variables</vt:lpstr>
      <vt:lpstr>Registro</vt:lpstr>
      <vt:lpstr>Conclusiones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Relevamiento y registro de datos</dc:title>
  <dc:creator>HAB</dc:creator>
  <cp:lastModifiedBy>HAB</cp:lastModifiedBy>
  <cp:revision>47</cp:revision>
  <dcterms:created xsi:type="dcterms:W3CDTF">2025-03-24T11:32:45Z</dcterms:created>
  <dcterms:modified xsi:type="dcterms:W3CDTF">2025-04-17T19:21:43Z</dcterms:modified>
</cp:coreProperties>
</file>